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64" r:id="rId4"/>
    <p:sldId id="299" r:id="rId6"/>
    <p:sldId id="323" r:id="rId7"/>
    <p:sldId id="324" r:id="rId8"/>
    <p:sldId id="325" r:id="rId9"/>
    <p:sldId id="326" r:id="rId10"/>
    <p:sldId id="327" r:id="rId11"/>
    <p:sldId id="336" r:id="rId12"/>
    <p:sldId id="328" r:id="rId13"/>
    <p:sldId id="281" r:id="rId14"/>
    <p:sldId id="282" r:id="rId15"/>
    <p:sldId id="283" r:id="rId16"/>
    <p:sldId id="284" r:id="rId17"/>
    <p:sldId id="329" r:id="rId18"/>
    <p:sldId id="330" r:id="rId19"/>
    <p:sldId id="331" r:id="rId20"/>
    <p:sldId id="270" r:id="rId21"/>
    <p:sldId id="285" r:id="rId22"/>
    <p:sldId id="268" r:id="rId23"/>
    <p:sldId id="286" r:id="rId24"/>
    <p:sldId id="267" r:id="rId25"/>
    <p:sldId id="266" r:id="rId26"/>
    <p:sldId id="287" r:id="rId27"/>
    <p:sldId id="332" r:id="rId28"/>
    <p:sldId id="288" r:id="rId29"/>
    <p:sldId id="289" r:id="rId30"/>
    <p:sldId id="290" r:id="rId31"/>
    <p:sldId id="296" r:id="rId32"/>
    <p:sldId id="297" r:id="rId33"/>
    <p:sldId id="298" r:id="rId34"/>
    <p:sldId id="300" r:id="rId35"/>
    <p:sldId id="301" r:id="rId36"/>
    <p:sldId id="302" r:id="rId37"/>
    <p:sldId id="303" r:id="rId38"/>
    <p:sldId id="334" r:id="rId39"/>
    <p:sldId id="335" r:id="rId4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2.png"/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6.png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7.png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8.png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9.png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0.png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1.png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2.png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3.png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9" name="标题 1"/>
          <p:cNvSpPr>
            <a:spLocks noGrp="1"/>
          </p:cNvSpPr>
          <p:nvPr/>
        </p:nvSpPr>
        <p:spPr>
          <a:xfrm>
            <a:off x="-19050" y="3976370"/>
            <a:ext cx="12214225" cy="65405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algn="ctr"/>
            <a:r>
              <a:rPr lang="en-US" altLang="zh-CN" sz="40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</a:t>
            </a:r>
            <a:r>
              <a:rPr sz="40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掌上营业厅操作指引</a:t>
            </a:r>
            <a:endParaRPr sz="40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0" name="标题 1"/>
          <p:cNvSpPr>
            <a:spLocks noGrp="1"/>
          </p:cNvSpPr>
          <p:nvPr/>
        </p:nvSpPr>
        <p:spPr>
          <a:xfrm>
            <a:off x="-19685" y="5191760"/>
            <a:ext cx="12214860" cy="86106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algn="ctr"/>
            <a:r>
              <a:rPr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演示版</a:t>
            </a:r>
            <a:endParaRPr sz="32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33095" y="163195"/>
            <a:ext cx="1073467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二、掌上营业厅业务类型</a:t>
            </a:r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ctr"/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graphicFrame>
        <p:nvGraphicFramePr>
          <p:cNvPr id="7" name="表格 6"/>
          <p:cNvGraphicFramePr/>
          <p:nvPr/>
        </p:nvGraphicFramePr>
        <p:xfrm>
          <a:off x="1402080" y="1082675"/>
          <a:ext cx="9299575" cy="4726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4100"/>
                <a:gridCol w="3888740"/>
                <a:gridCol w="3086735"/>
              </a:tblGrid>
              <a:tr h="85471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业务类型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业务名称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需要准备的资料</a:t>
                      </a:r>
                      <a:endParaRPr lang="zh-CN" altLang="en-US"/>
                    </a:p>
                  </a:txBody>
                  <a:tcPr/>
                </a:tc>
              </a:tr>
              <a:tr h="85471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资料变更</a:t>
                      </a: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基本资料变更、手机号变更、结算账户变更、身份证变更、地址变更、特定情况信息变更、撤销特别指定人</a:t>
                      </a: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身份证</a:t>
                      </a: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银行卡（增加结算账户提供）</a:t>
                      </a: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85471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账户管理</a:t>
                      </a: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CTP</a:t>
                      </a:r>
                      <a:r>
                        <a:rPr lang="zh-CN" altLang="en-US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主席密码重置、股票期权密码重置、保证金监控中心密码重置、找回账号、休眠账户激活、销户申请</a:t>
                      </a: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身份证</a:t>
                      </a: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85471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业务申请</a:t>
                      </a: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适当性品种交易申请、申请模拟账号</a:t>
                      </a: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身份证</a:t>
                      </a: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85471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其他业务</a:t>
                      </a: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回访问卷、期货保证金优惠申请、股票期权保证金优惠申请、客户开发维护信息确认表</a:t>
                      </a: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800"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身份证</a:t>
                      </a:r>
                      <a:endParaRPr lang="en-US" altLang="zh-CN" sz="1800" b="1">
                        <a:latin typeface="仿宋" panose="02010609060101010101" charset="-122"/>
                        <a:ea typeface="仿宋" panose="02010609060101010101" charset="-122"/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883920" y="762000"/>
            <a:ext cx="330708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网上营业厅业务显示图例</a:t>
            </a:r>
            <a:endParaRPr lang="zh-CN" altLang="en-US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右箭头 6"/>
          <p:cNvSpPr/>
          <p:nvPr/>
        </p:nvSpPr>
        <p:spPr>
          <a:xfrm>
            <a:off x="3540125" y="2434590"/>
            <a:ext cx="762000" cy="357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57700" y="0"/>
            <a:ext cx="32759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57530" y="74930"/>
            <a:ext cx="10895330" cy="63696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三、掌上营业厅业务办理验证方式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ctr"/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ctr"/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ctr"/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登录掌上营业厅办理业务需进行账户验证，才可进入相应业务办理界面；如办理的业务验证方式不同，则需要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切换验证方式登录办理。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方式一、验证码登录（交易账号+短信验证码）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适用于：资料变更——基本信息变更、手机号变更、结算账户变更、身份证变更、地址变更、撤销特别指定人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账户管理——</a:t>
            </a:r>
            <a:r>
              <a:rPr lang="en-US" altLang="zh-CN" sz="16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CTP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主席密码重置</a:t>
            </a:r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股票期权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密码重置、保证金监控中心密码重置、</a:t>
            </a:r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休眠户激活、销户申请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业务申请——适当性品种交易权限申请、申请模拟账号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其他业务——回访问卷、期货保证金优惠申请、股票期权保证金优惠申请、客户开发维护信息确认表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方式二、验证码登录（身份证号+短信验证码）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适用于：资料变更——特定情况信息变更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账户管理——</a:t>
            </a:r>
            <a:r>
              <a:rPr lang="zh-CN" sz="16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找回账号、商品期货账户销户申请</a:t>
            </a:r>
            <a:endParaRPr lang="zh-CN" sz="160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业务申请——申请模拟账号、重置模拟账号密码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其他业务——找回账号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1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1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1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617220" y="234950"/>
            <a:ext cx="10782300" cy="5307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三、掌上营业厅业务办理验证方式</a:t>
            </a:r>
            <a:endParaRPr lang="zh-CN" altLang="en-US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zh-CN" altLang="en-US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方式三、交易密码登录（交易账号+交易密码）</a:t>
            </a:r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适用于：资料变更——基本信息变更、手机号变更、结算账户变更、身份证变更、地址变更</a:t>
            </a:r>
            <a:endParaRPr lang="zh-CN" altLang="en-US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账户管理——休眠户激活</a:t>
            </a:r>
            <a:endParaRPr lang="zh-CN" altLang="en-US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业务申请——申请模拟账号、重置模拟账号密码</a:t>
            </a:r>
            <a:endParaRPr lang="zh-CN" altLang="en-US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其他业务——适当性品种交易权限申请</a:t>
            </a:r>
            <a:endParaRPr lang="zh-CN" altLang="en-US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方式四、验证码登录（游客登录+短信验证码）</a:t>
            </a:r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适用于：资料变更——手机号变更</a:t>
            </a:r>
            <a:endParaRPr lang="zh-CN" altLang="en-US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业务申请</a:t>
            </a:r>
            <a:r>
              <a:rPr lang="en-US" altLang="zh-CN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——</a:t>
            </a:r>
            <a:r>
              <a:rPr lang="zh-CN" altLang="en-US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申请模拟账号、重置模拟账号密码</a:t>
            </a:r>
            <a:endParaRPr lang="zh-CN" altLang="en-US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71500" y="69215"/>
            <a:ext cx="1066863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三、掌上营业厅业务办理验证方式</a:t>
            </a:r>
            <a:endParaRPr lang="zh-CN" altLang="en-US" sz="24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endParaRPr lang="zh-CN" altLang="en-US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方式一、验证码登录（交易账号+短信验证码）</a:t>
            </a:r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8840" y="1612900"/>
            <a:ext cx="2545080" cy="37725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345" y="1612900"/>
            <a:ext cx="2514600" cy="37528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6655" y="1612900"/>
            <a:ext cx="2628900" cy="38671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57860" y="241935"/>
            <a:ext cx="1058227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三、掌上营业厅业务办理验证方式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方式二、验证码登录（身份证号+短信验证码）</a:t>
            </a:r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57345" y="1612900"/>
            <a:ext cx="2514600" cy="37528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955" y="1612900"/>
            <a:ext cx="2537460" cy="36347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6655" y="1612900"/>
            <a:ext cx="2628900" cy="38671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75640" y="111760"/>
            <a:ext cx="105733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三、掌上营业厅业务办理验证方式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方式三、交易密码登录（交易账号+交易密码）</a:t>
            </a:r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68420" y="1438910"/>
            <a:ext cx="2914015" cy="473519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247890" y="4949190"/>
            <a:ext cx="296926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输入资金账号、交易密码</a:t>
            </a:r>
            <a:endParaRPr lang="zh-CN" altLang="en-US">
              <a:latin typeface="仿宋" panose="02010609060101010101" charset="-122"/>
              <a:ea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点击【点击验证】</a:t>
            </a:r>
            <a:endParaRPr lang="zh-CN" altLang="en-US"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17550" y="154305"/>
            <a:ext cx="10522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三、掌上营业厅业务办理验证方式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方式四、验证码登录（游客登录+短信验证码）</a:t>
            </a:r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520815" y="4771390"/>
            <a:ext cx="340042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>
                <a:latin typeface="仿宋" panose="02010609060101010101" charset="-122"/>
                <a:ea typeface="仿宋" panose="02010609060101010101" charset="-122"/>
                <a:sym typeface="+mn-ea"/>
              </a:rPr>
              <a:t>输入姓名、营业部、身份证号等信息点击【点击验证】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71875" y="1484630"/>
            <a:ext cx="2537460" cy="47021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72110" y="78740"/>
            <a:ext cx="11282045" cy="1783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四、掌上营业厅业务办理详情介绍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1.资料变更——基本资料变更</a:t>
            </a:r>
            <a:endParaRPr lang="zh-CN" altLang="en-US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第一步                    第二步                      第三步                       第四步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7865" y="1757680"/>
            <a:ext cx="2151380" cy="33426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99135" y="4993640"/>
            <a:ext cx="215011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身份证OCR 服务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上传身份证正、反面点击【确定】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6" name="下箭头 5"/>
          <p:cNvSpPr/>
          <p:nvPr/>
        </p:nvSpPr>
        <p:spPr>
          <a:xfrm>
            <a:off x="1490345" y="148463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830" y="1757680"/>
            <a:ext cx="2165985" cy="340296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211830" y="5078095"/>
            <a:ext cx="21659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OCR 人脸识别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5185" y="1758315"/>
            <a:ext cx="2377440" cy="340233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636260" y="4995545"/>
            <a:ext cx="266636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选择对应资料进行修改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14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注</a:t>
            </a:r>
            <a:r>
              <a:rPr lang="zh-CN" altLang="en-US" sz="14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：部分存量客户会提示</a:t>
            </a:r>
            <a:r>
              <a:rPr lang="en-US" altLang="zh-CN" sz="14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</a:t>
            </a:r>
            <a:r>
              <a:rPr lang="zh-CN" altLang="en-US" sz="14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您的职业不合规，请重新选择</a:t>
            </a:r>
            <a:r>
              <a:rPr lang="en-US" altLang="zh-CN" sz="14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”</a:t>
            </a:r>
            <a:r>
              <a:rPr lang="zh-CN" altLang="en-US" sz="14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，请按提示选择对应职业即可</a:t>
            </a:r>
            <a:endParaRPr lang="zh-CN" altLang="en-US" sz="140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2" name="下箭头 11"/>
          <p:cNvSpPr/>
          <p:nvPr/>
        </p:nvSpPr>
        <p:spPr>
          <a:xfrm>
            <a:off x="4126865" y="148463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下箭头 12"/>
          <p:cNvSpPr/>
          <p:nvPr/>
        </p:nvSpPr>
        <p:spPr>
          <a:xfrm>
            <a:off x="7022465" y="148463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>
            <a:off x="9960610" y="148463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685" y="1758315"/>
            <a:ext cx="2537460" cy="319024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8839200" y="5052060"/>
            <a:ext cx="239268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签署协议，提交申请等待业务办理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69900" y="94615"/>
            <a:ext cx="1119949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、掌上营业厅业务办理详情介绍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en-US" alt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.资料变更——手机号变更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第一步                   第二步                   第三步                         第四步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sz="1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sz="16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8175" y="1693545"/>
            <a:ext cx="2151380" cy="33426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38175" y="5104765"/>
            <a:ext cx="215201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身份证OCR 服务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上传身份证正、反面点击【确定】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6" name="下箭头 5"/>
          <p:cNvSpPr/>
          <p:nvPr/>
        </p:nvSpPr>
        <p:spPr>
          <a:xfrm>
            <a:off x="154305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9600" y="1652270"/>
            <a:ext cx="2165985" cy="334327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324860" y="5036185"/>
            <a:ext cx="21659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OCR 人脸识别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895975" y="4978400"/>
            <a:ext cx="236918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输入旧手机号码及新手机号码，新手机号码获取验证码后，提交申请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2" name="下箭头 11"/>
          <p:cNvSpPr/>
          <p:nvPr/>
        </p:nvSpPr>
        <p:spPr>
          <a:xfrm>
            <a:off x="414147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下箭头 12"/>
          <p:cNvSpPr/>
          <p:nvPr/>
        </p:nvSpPr>
        <p:spPr>
          <a:xfrm>
            <a:off x="6774815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975" y="1652270"/>
            <a:ext cx="2374900" cy="325945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050" y="1652270"/>
            <a:ext cx="2537460" cy="3342005"/>
          </a:xfrm>
          <a:prstGeom prst="rect">
            <a:avLst/>
          </a:prstGeom>
        </p:spPr>
      </p:pic>
      <p:sp>
        <p:nvSpPr>
          <p:cNvPr id="9" name="下箭头 8"/>
          <p:cNvSpPr/>
          <p:nvPr/>
        </p:nvSpPr>
        <p:spPr>
          <a:xfrm>
            <a:off x="995934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8844915" y="5085715"/>
            <a:ext cx="24745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签署协议，提交申请等待业务办理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899795" y="180975"/>
            <a:ext cx="10260965" cy="42157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目录</a:t>
            </a:r>
            <a:endParaRPr lang="zh-CN" altLang="en-US"/>
          </a:p>
          <a:p>
            <a:endParaRPr lang="zh-CN" altLang="en-US" sz="2000">
              <a:latin typeface="仿宋" panose="02010609060101010101" charset="-122"/>
              <a:ea typeface="仿宋" panose="02010609060101010101" charset="-122"/>
            </a:endParaRPr>
          </a:p>
          <a:p>
            <a:endParaRPr lang="zh-CN" altLang="en-US" sz="2400" b="1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sym typeface="+mn-ea"/>
              </a:rPr>
              <a:t>一、掌上营业厅登录</a:t>
            </a:r>
            <a:endParaRPr lang="zh-CN" altLang="en-US" sz="2400" b="1">
              <a:latin typeface="仿宋" panose="02010609060101010101" charset="-122"/>
              <a:ea typeface="仿宋" panose="02010609060101010101" charset="-122"/>
            </a:endParaRPr>
          </a:p>
          <a:p>
            <a:endParaRPr lang="zh-CN" altLang="en-US" sz="2400" b="1">
              <a:latin typeface="仿宋" panose="02010609060101010101" charset="-122"/>
              <a:ea typeface="仿宋" panose="02010609060101010101" charset="-122"/>
            </a:endParaRPr>
          </a:p>
          <a:p>
            <a:r>
              <a:rPr lang="zh-CN" altLang="en-US" sz="2400" b="1">
                <a:latin typeface="仿宋" panose="02010609060101010101" charset="-122"/>
                <a:ea typeface="仿宋" panose="02010609060101010101" charset="-122"/>
              </a:rPr>
              <a:t>二、掌上营业厅业务类型</a:t>
            </a:r>
            <a:endParaRPr lang="zh-CN" altLang="en-US" sz="2400" b="1">
              <a:latin typeface="仿宋" panose="02010609060101010101" charset="-122"/>
              <a:ea typeface="仿宋" panose="02010609060101010101" charset="-122"/>
            </a:endParaRPr>
          </a:p>
          <a:p>
            <a:endParaRPr lang="zh-CN" altLang="en-US" sz="2400" b="1">
              <a:latin typeface="仿宋" panose="02010609060101010101" charset="-122"/>
              <a:ea typeface="仿宋" panose="02010609060101010101" charset="-122"/>
            </a:endParaRPr>
          </a:p>
          <a:p>
            <a:r>
              <a:rPr lang="zh-CN" altLang="en-US" sz="2400" b="1">
                <a:latin typeface="仿宋" panose="02010609060101010101" charset="-122"/>
                <a:ea typeface="仿宋" panose="02010609060101010101" charset="-122"/>
              </a:rPr>
              <a:t>三、掌上营业厅业务办理验证方式</a:t>
            </a:r>
            <a:endParaRPr lang="zh-CN" altLang="en-US" sz="2400" b="1">
              <a:latin typeface="仿宋" panose="02010609060101010101" charset="-122"/>
              <a:ea typeface="仿宋" panose="02010609060101010101" charset="-122"/>
            </a:endParaRPr>
          </a:p>
          <a:p>
            <a:endParaRPr lang="zh-CN" altLang="en-US" sz="2400" b="1">
              <a:latin typeface="仿宋" panose="02010609060101010101" charset="-122"/>
              <a:ea typeface="仿宋" panose="02010609060101010101" charset="-122"/>
            </a:endParaRPr>
          </a:p>
          <a:p>
            <a:r>
              <a:rPr lang="zh-CN" altLang="en-US" sz="2400" b="1">
                <a:latin typeface="仿宋" panose="02010609060101010101" charset="-122"/>
                <a:ea typeface="仿宋" panose="02010609060101010101" charset="-122"/>
              </a:rPr>
              <a:t>四、掌上营业厅业务办理详情介绍</a:t>
            </a:r>
            <a:endParaRPr lang="zh-CN" altLang="en-US" sz="2400" b="1">
              <a:latin typeface="仿宋" panose="02010609060101010101" charset="-122"/>
              <a:ea typeface="仿宋" panose="02010609060101010101" charset="-122"/>
            </a:endParaRPr>
          </a:p>
          <a:p>
            <a:endParaRPr lang="zh-CN" altLang="en-US" sz="2400" b="1"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28980" y="127635"/>
            <a:ext cx="1091755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、掌上营业厅业务办理详情介绍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en-US" alt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.资料变更——结算账户变更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第一步                  第二步              第三步（删除银行卡）         第四步（添加银行卡）</a:t>
            </a:r>
            <a:endParaRPr lang="zh-CN" altLang="en-US" sz="16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0" y="1651000"/>
            <a:ext cx="2151380" cy="33426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28980" y="4993640"/>
            <a:ext cx="27076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身份证OCR 服务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上传身份证正、反面点击【确定】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6" name="下箭头 5"/>
          <p:cNvSpPr/>
          <p:nvPr/>
        </p:nvSpPr>
        <p:spPr>
          <a:xfrm>
            <a:off x="2093595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970" y="1651000"/>
            <a:ext cx="2165985" cy="334327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569970" y="5070475"/>
            <a:ext cx="211328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OCR 人脸识别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116320" y="4993640"/>
            <a:ext cx="251714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点击右上角</a:t>
            </a:r>
            <a:r>
              <a:rPr lang="en-US" altLang="zh-CN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</a:t>
            </a: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编辑</a:t>
            </a:r>
            <a:r>
              <a:rPr lang="en-US" altLang="zh-CN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”</a:t>
            </a: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即可删除旧银行卡，</a:t>
            </a:r>
            <a:r>
              <a:rPr lang="zh-CN" altLang="en-US" sz="14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注意需要解除银期关系，方可删除旧银行卡</a:t>
            </a:r>
            <a:endParaRPr lang="zh-CN" altLang="en-US" sz="1400" b="1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2" name="下箭头 11"/>
          <p:cNvSpPr/>
          <p:nvPr/>
        </p:nvSpPr>
        <p:spPr>
          <a:xfrm>
            <a:off x="456184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下箭头 12"/>
          <p:cNvSpPr/>
          <p:nvPr/>
        </p:nvSpPr>
        <p:spPr>
          <a:xfrm>
            <a:off x="7171055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6955" y="1638300"/>
            <a:ext cx="2516505" cy="33902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7320" y="1638300"/>
            <a:ext cx="2545080" cy="3390265"/>
          </a:xfrm>
          <a:prstGeom prst="rect">
            <a:avLst/>
          </a:prstGeom>
        </p:spPr>
      </p:pic>
      <p:sp>
        <p:nvSpPr>
          <p:cNvPr id="14" name="下箭头 13"/>
          <p:cNvSpPr/>
          <p:nvPr/>
        </p:nvSpPr>
        <p:spPr>
          <a:xfrm>
            <a:off x="10219055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9037320" y="5208905"/>
            <a:ext cx="23926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添加新银行卡，开户支行请填写</a:t>
            </a:r>
            <a:r>
              <a:rPr lang="en-US" altLang="zh-CN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XX</a:t>
            </a: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支行或</a:t>
            </a:r>
            <a:r>
              <a:rPr lang="en-US" altLang="zh-CN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XX</a:t>
            </a: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分行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78155" y="77470"/>
            <a:ext cx="1119124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、掌上营业厅业务办理详情介绍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en-US" alt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.资料变更——结算账户变更</a:t>
            </a:r>
            <a:endParaRPr lang="zh-CN" altLang="en-US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                                   第四步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sz="1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sz="16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24860" y="5036185"/>
            <a:ext cx="21659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09210" y="1757680"/>
            <a:ext cx="2537460" cy="3342005"/>
          </a:xfrm>
          <a:prstGeom prst="rect">
            <a:avLst/>
          </a:prstGeom>
        </p:spPr>
      </p:pic>
      <p:sp>
        <p:nvSpPr>
          <p:cNvPr id="9" name="下箭头 8"/>
          <p:cNvSpPr/>
          <p:nvPr/>
        </p:nvSpPr>
        <p:spPr>
          <a:xfrm>
            <a:off x="6149340" y="148463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4736465" y="5161280"/>
            <a:ext cx="325310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签署协议，提交申请等待业务办理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00380" y="43180"/>
            <a:ext cx="1113155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、掌上营业厅业务办理详情介绍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en-US" alt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4</a:t>
            </a:r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.资料变更——身份证变更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第一步                   第二步                       第三步                        第四步</a:t>
            </a:r>
            <a:endParaRPr lang="zh-CN" altLang="en-US" sz="16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8020" y="1661160"/>
            <a:ext cx="2151380" cy="33426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8020" y="5070475"/>
            <a:ext cx="209232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身份证OCR 服务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上传身份证正、反面点击【确定】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6" name="下箭头 5"/>
          <p:cNvSpPr/>
          <p:nvPr/>
        </p:nvSpPr>
        <p:spPr>
          <a:xfrm>
            <a:off x="1552575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345" y="1638300"/>
            <a:ext cx="2165985" cy="334327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219450" y="5127625"/>
            <a:ext cx="199834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OCR 人脸识别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2" name="下箭头 11"/>
          <p:cNvSpPr/>
          <p:nvPr/>
        </p:nvSpPr>
        <p:spPr>
          <a:xfrm>
            <a:off x="4133215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下箭头 12"/>
          <p:cNvSpPr/>
          <p:nvPr/>
        </p:nvSpPr>
        <p:spPr>
          <a:xfrm>
            <a:off x="7057390" y="1459865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030" y="1661160"/>
            <a:ext cx="2537460" cy="3342005"/>
          </a:xfrm>
          <a:prstGeom prst="rect">
            <a:avLst/>
          </a:prstGeom>
        </p:spPr>
      </p:pic>
      <p:sp>
        <p:nvSpPr>
          <p:cNvPr id="9" name="下箭头 8"/>
          <p:cNvSpPr/>
          <p:nvPr/>
        </p:nvSpPr>
        <p:spPr>
          <a:xfrm>
            <a:off x="10231755" y="1459865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9144000" y="5036820"/>
            <a:ext cx="23964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签署协议，提交申请等待业务办理</a:t>
            </a:r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3735" y="1661160"/>
            <a:ext cx="2789555" cy="337629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5753735" y="5144770"/>
            <a:ext cx="29133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核对身份证信息是否正确</a:t>
            </a:r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0380" y="60325"/>
            <a:ext cx="1119124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、掌上营业厅业务办理详情介绍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en-US" alt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5</a:t>
            </a:r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.资料变更——地址变更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第一步                    第二步                     第三步                      第四步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 </a:t>
            </a:r>
            <a:endParaRPr lang="zh-CN" altLang="en-US" sz="16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8175" y="1693545"/>
            <a:ext cx="2151380" cy="33426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38175" y="5104765"/>
            <a:ext cx="215201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身份证OCR 服务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上传身份证正、反面点击【确定】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4" name="下箭头 13"/>
          <p:cNvSpPr/>
          <p:nvPr/>
        </p:nvSpPr>
        <p:spPr>
          <a:xfrm>
            <a:off x="154305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150" y="1650365"/>
            <a:ext cx="2258695" cy="334327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324860" y="5036185"/>
            <a:ext cx="21659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OCR 人脸识别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875020" y="4993640"/>
            <a:ext cx="2630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en-US" altLang="zh-CN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endParaRPr lang="en-US" altLang="zh-CN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输入新地址，请精确到门牌号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8" name="下箭头 17"/>
          <p:cNvSpPr/>
          <p:nvPr/>
        </p:nvSpPr>
        <p:spPr>
          <a:xfrm>
            <a:off x="4270375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下箭头 18"/>
          <p:cNvSpPr/>
          <p:nvPr/>
        </p:nvSpPr>
        <p:spPr>
          <a:xfrm>
            <a:off x="7063740" y="148463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050" y="1652270"/>
            <a:ext cx="2537460" cy="3342005"/>
          </a:xfrm>
          <a:prstGeom prst="rect">
            <a:avLst/>
          </a:prstGeom>
        </p:spPr>
      </p:pic>
      <p:sp>
        <p:nvSpPr>
          <p:cNvPr id="22" name="下箭头 21"/>
          <p:cNvSpPr/>
          <p:nvPr/>
        </p:nvSpPr>
        <p:spPr>
          <a:xfrm>
            <a:off x="995934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8888730" y="5085715"/>
            <a:ext cx="24307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签署协议，提交申请等待业务办理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020" y="1684655"/>
            <a:ext cx="2560320" cy="330898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0380" y="34290"/>
            <a:ext cx="1119124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、掌上营业厅业务办理详情介绍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en-US" alt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6</a:t>
            </a:r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.账户管理——</a:t>
            </a:r>
            <a:r>
              <a:rPr lang="en-US" alt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CTP</a:t>
            </a:r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主席密码重置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第一步                    第二步                     第三步                      第四步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 </a:t>
            </a:r>
            <a:endParaRPr lang="zh-CN" altLang="en-US" sz="16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8175" y="1693545"/>
            <a:ext cx="2151380" cy="33426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38175" y="5104765"/>
            <a:ext cx="215201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身份证OCR 服务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上传身份证正、反面点击【确定】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4" name="下箭头 13"/>
          <p:cNvSpPr/>
          <p:nvPr/>
        </p:nvSpPr>
        <p:spPr>
          <a:xfrm>
            <a:off x="1622425" y="148463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150" y="1650365"/>
            <a:ext cx="2258695" cy="334327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324860" y="5036185"/>
            <a:ext cx="21659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OCR 人脸识别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875020" y="4993640"/>
            <a:ext cx="2630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en-US" altLang="zh-CN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endParaRPr lang="en-US" altLang="zh-CN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选择需要重置的密码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8" name="下箭头 17"/>
          <p:cNvSpPr/>
          <p:nvPr/>
        </p:nvSpPr>
        <p:spPr>
          <a:xfrm>
            <a:off x="4270375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下箭头 18"/>
          <p:cNvSpPr/>
          <p:nvPr/>
        </p:nvSpPr>
        <p:spPr>
          <a:xfrm>
            <a:off x="7063740" y="148463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050" y="1652270"/>
            <a:ext cx="2537460" cy="3342005"/>
          </a:xfrm>
          <a:prstGeom prst="rect">
            <a:avLst/>
          </a:prstGeom>
        </p:spPr>
      </p:pic>
      <p:sp>
        <p:nvSpPr>
          <p:cNvPr id="22" name="下箭头 21"/>
          <p:cNvSpPr/>
          <p:nvPr/>
        </p:nvSpPr>
        <p:spPr>
          <a:xfrm>
            <a:off x="995934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8888730" y="5085715"/>
            <a:ext cx="24307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签署协议，提交申请等待业务办理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1375" y="1652270"/>
            <a:ext cx="2537460" cy="338391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92125" y="-16510"/>
            <a:ext cx="1119949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、掌上营业厅业务办理详情介绍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en-US" alt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7</a:t>
            </a:r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.账户管理——</a:t>
            </a:r>
            <a:r>
              <a:rPr 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辅助交易系统</a:t>
            </a:r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密码重置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第一步                    第二步                     第三步                       第四步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 </a:t>
            </a:r>
            <a:endParaRPr lang="zh-CN" altLang="en-US" sz="16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8175" y="1693545"/>
            <a:ext cx="2151380" cy="33426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36600" y="5262245"/>
            <a:ext cx="215201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身份证OCR 服务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上传身份证正、反面点击【确定】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4" name="下箭头 13"/>
          <p:cNvSpPr/>
          <p:nvPr/>
        </p:nvSpPr>
        <p:spPr>
          <a:xfrm>
            <a:off x="154305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150" y="1650365"/>
            <a:ext cx="2258695" cy="334327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378835" y="5477510"/>
            <a:ext cx="216598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OCR 人脸识别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005830" y="5477510"/>
            <a:ext cx="2630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en-US" altLang="zh-CN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选择需要重置密码的辅助交易系统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8" name="下箭头 17"/>
          <p:cNvSpPr/>
          <p:nvPr/>
        </p:nvSpPr>
        <p:spPr>
          <a:xfrm>
            <a:off x="4270375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下箭头 18"/>
          <p:cNvSpPr/>
          <p:nvPr/>
        </p:nvSpPr>
        <p:spPr>
          <a:xfrm>
            <a:off x="7063740" y="148463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3805" y="1652270"/>
            <a:ext cx="2537460" cy="3342005"/>
          </a:xfrm>
          <a:prstGeom prst="rect">
            <a:avLst/>
          </a:prstGeom>
        </p:spPr>
      </p:pic>
      <p:sp>
        <p:nvSpPr>
          <p:cNvPr id="22" name="下箭头 21"/>
          <p:cNvSpPr/>
          <p:nvPr/>
        </p:nvSpPr>
        <p:spPr>
          <a:xfrm>
            <a:off x="1003173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8960485" y="5558155"/>
            <a:ext cx="24307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签署协议，提交申请等待业务办理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5830" y="1638300"/>
            <a:ext cx="2499360" cy="372681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74345" y="52070"/>
            <a:ext cx="1121727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、掌上营业厅业务办理详情介绍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en-US" alt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8</a:t>
            </a:r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.账户管理——找回账号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第一步                    第二步                     第三步                      第四步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 </a:t>
            </a:r>
            <a:endParaRPr lang="zh-CN" altLang="en-US" sz="16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8175" y="1693545"/>
            <a:ext cx="2151380" cy="33426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38175" y="5104765"/>
            <a:ext cx="215201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身份证OCR 服务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上传身份证正、反面点击【确定】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4" name="下箭头 13"/>
          <p:cNvSpPr/>
          <p:nvPr/>
        </p:nvSpPr>
        <p:spPr>
          <a:xfrm>
            <a:off x="1622425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150" y="1650365"/>
            <a:ext cx="2258695" cy="334327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324860" y="5036185"/>
            <a:ext cx="21659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OCR 人脸识别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875020" y="4993640"/>
            <a:ext cx="2630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en-US" altLang="zh-CN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endParaRPr lang="en-US" altLang="zh-CN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输入个人信息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8" name="下箭头 17"/>
          <p:cNvSpPr/>
          <p:nvPr/>
        </p:nvSpPr>
        <p:spPr>
          <a:xfrm>
            <a:off x="4270375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下箭头 18"/>
          <p:cNvSpPr/>
          <p:nvPr/>
        </p:nvSpPr>
        <p:spPr>
          <a:xfrm>
            <a:off x="7063740" y="148463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050" y="1652270"/>
            <a:ext cx="2537460" cy="3342005"/>
          </a:xfrm>
          <a:prstGeom prst="rect">
            <a:avLst/>
          </a:prstGeom>
        </p:spPr>
      </p:pic>
      <p:sp>
        <p:nvSpPr>
          <p:cNvPr id="22" name="下箭头 21"/>
          <p:cNvSpPr/>
          <p:nvPr/>
        </p:nvSpPr>
        <p:spPr>
          <a:xfrm>
            <a:off x="995934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8888730" y="5085715"/>
            <a:ext cx="24307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签署协议，提交申请等待业务办理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630" y="1650365"/>
            <a:ext cx="2552700" cy="323088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0380" y="76835"/>
            <a:ext cx="1119124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、掌上营业厅业务办理详情介绍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en-US" alt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9</a:t>
            </a:r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.账户管理——休眠账户激活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第一步                    第二步                     第三步                      第四步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 </a:t>
            </a:r>
            <a:endParaRPr lang="zh-CN" altLang="en-US" sz="16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8175" y="1693545"/>
            <a:ext cx="2151380" cy="33426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38175" y="5104765"/>
            <a:ext cx="215201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身份证OCR 服务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上传身份证正、反面点击【确定】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4" name="下箭头 13"/>
          <p:cNvSpPr/>
          <p:nvPr/>
        </p:nvSpPr>
        <p:spPr>
          <a:xfrm>
            <a:off x="1622425" y="148463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150" y="1650365"/>
            <a:ext cx="2258695" cy="334327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324860" y="5036185"/>
            <a:ext cx="21659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OCR 人脸识别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875020" y="4993640"/>
            <a:ext cx="263017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en-US" altLang="zh-CN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endParaRPr lang="en-US" altLang="zh-CN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提交激活申请前请确保已完成投资者适当性评估，入金大于</a:t>
            </a:r>
            <a:r>
              <a:rPr lang="en-US" altLang="zh-CN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1000</a:t>
            </a: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元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8" name="下箭头 17"/>
          <p:cNvSpPr/>
          <p:nvPr/>
        </p:nvSpPr>
        <p:spPr>
          <a:xfrm>
            <a:off x="4270375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下箭头 18"/>
          <p:cNvSpPr/>
          <p:nvPr/>
        </p:nvSpPr>
        <p:spPr>
          <a:xfrm>
            <a:off x="7063740" y="148463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050" y="1652270"/>
            <a:ext cx="2537460" cy="3342005"/>
          </a:xfrm>
          <a:prstGeom prst="rect">
            <a:avLst/>
          </a:prstGeom>
        </p:spPr>
      </p:pic>
      <p:sp>
        <p:nvSpPr>
          <p:cNvPr id="22" name="下箭头 21"/>
          <p:cNvSpPr/>
          <p:nvPr/>
        </p:nvSpPr>
        <p:spPr>
          <a:xfrm>
            <a:off x="995934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8888730" y="5085715"/>
            <a:ext cx="24307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签署协议，提交申请等待业务办理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4060" y="1693545"/>
            <a:ext cx="2499360" cy="28956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26415" y="52070"/>
            <a:ext cx="1116520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、掌上营业厅业务办理详情介绍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en-US" alt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10</a:t>
            </a:r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.业务申请——申请模拟账号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第一步                    第二步                     第三步                      第四步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 </a:t>
            </a:r>
            <a:endParaRPr lang="zh-CN" altLang="en-US" sz="16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8175" y="1693545"/>
            <a:ext cx="2151380" cy="33426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38175" y="5104765"/>
            <a:ext cx="215201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身份证OCR 服务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上传身份证正、反面点击【确定】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4" name="下箭头 13"/>
          <p:cNvSpPr/>
          <p:nvPr/>
        </p:nvSpPr>
        <p:spPr>
          <a:xfrm>
            <a:off x="154305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150" y="1650365"/>
            <a:ext cx="2258695" cy="334327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324860" y="5036185"/>
            <a:ext cx="21659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OCR 人脸识别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875020" y="4993640"/>
            <a:ext cx="2630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en-US" altLang="zh-CN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endParaRPr lang="en-US" altLang="zh-CN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>
              <a:buClrTx/>
              <a:buSzTx/>
              <a:buFontTx/>
            </a:pPr>
            <a:r>
              <a:rPr lang="zh-CN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选择需要开通的模拟账号类型</a:t>
            </a:r>
            <a:endParaRPr lang="zh-CN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8" name="下箭头 17"/>
          <p:cNvSpPr/>
          <p:nvPr/>
        </p:nvSpPr>
        <p:spPr>
          <a:xfrm>
            <a:off x="4270375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下箭头 18"/>
          <p:cNvSpPr/>
          <p:nvPr/>
        </p:nvSpPr>
        <p:spPr>
          <a:xfrm>
            <a:off x="7063740" y="148463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050" y="1652270"/>
            <a:ext cx="2537460" cy="3342005"/>
          </a:xfrm>
          <a:prstGeom prst="rect">
            <a:avLst/>
          </a:prstGeom>
        </p:spPr>
      </p:pic>
      <p:sp>
        <p:nvSpPr>
          <p:cNvPr id="22" name="下箭头 21"/>
          <p:cNvSpPr/>
          <p:nvPr/>
        </p:nvSpPr>
        <p:spPr>
          <a:xfrm>
            <a:off x="995934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8888730" y="5085715"/>
            <a:ext cx="24307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签署协议，提交申请等待业务办理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020" y="1652270"/>
            <a:ext cx="2552700" cy="338455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61340" y="68580"/>
            <a:ext cx="1113028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、掌上营业厅业务办理详情介绍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en-US" alt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11</a:t>
            </a:r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.业务申请——重置模拟账号密码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第一步                    第二步                     第三步                      第四步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 </a:t>
            </a:r>
            <a:endParaRPr lang="zh-CN" altLang="en-US" sz="16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8175" y="1693545"/>
            <a:ext cx="2151380" cy="33426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38175" y="5104765"/>
            <a:ext cx="215201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身份证OCR 服务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上传身份证正、反面点击【确定】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4" name="下箭头 13"/>
          <p:cNvSpPr/>
          <p:nvPr/>
        </p:nvSpPr>
        <p:spPr>
          <a:xfrm>
            <a:off x="154305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150" y="1650365"/>
            <a:ext cx="2258695" cy="334327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324860" y="5036185"/>
            <a:ext cx="21659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OCR 人脸识别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901055" y="4993640"/>
            <a:ext cx="2630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en-US" altLang="zh-CN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endParaRPr lang="en-US" altLang="zh-CN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>
              <a:buClrTx/>
              <a:buSzTx/>
              <a:buFontTx/>
            </a:pPr>
            <a:r>
              <a:rPr lang="zh-CN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选择需要重置的模拟账号密码</a:t>
            </a:r>
            <a:endParaRPr lang="zh-CN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8" name="下箭头 17"/>
          <p:cNvSpPr/>
          <p:nvPr/>
        </p:nvSpPr>
        <p:spPr>
          <a:xfrm>
            <a:off x="4270375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下箭头 18"/>
          <p:cNvSpPr/>
          <p:nvPr/>
        </p:nvSpPr>
        <p:spPr>
          <a:xfrm>
            <a:off x="706374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050" y="1652270"/>
            <a:ext cx="2537460" cy="3342005"/>
          </a:xfrm>
          <a:prstGeom prst="rect">
            <a:avLst/>
          </a:prstGeom>
        </p:spPr>
      </p:pic>
      <p:sp>
        <p:nvSpPr>
          <p:cNvPr id="22" name="下箭头 21"/>
          <p:cNvSpPr/>
          <p:nvPr/>
        </p:nvSpPr>
        <p:spPr>
          <a:xfrm>
            <a:off x="995934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8888730" y="5085715"/>
            <a:ext cx="24307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签署协议，提交申请等待业务办理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1055" y="1675765"/>
            <a:ext cx="2506980" cy="33604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22910" y="246380"/>
            <a:ext cx="11346180" cy="1691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一、掌上营业厅登录</a:t>
            </a:r>
            <a:endParaRPr lang="zh-CN" altLang="en-US" sz="28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>
              <a:buClrTx/>
              <a:buSzTx/>
              <a:buFontTx/>
            </a:pPr>
            <a:endParaRPr lang="zh-CN" altLang="en-US" sz="2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方式一、金瑞期货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APP——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移动掌厅</a:t>
            </a:r>
            <a:endParaRPr lang="zh-CN" altLang="en-US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zh-CN" altLang="en-US" sz="1600" b="1"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zh-CN" altLang="en-US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4365" y="1106170"/>
            <a:ext cx="3348990" cy="509968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1015" y="68580"/>
            <a:ext cx="1119060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、掌上营业厅业务办理详情介绍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en-US" alt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12</a:t>
            </a:r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.其他申请——适当性品种交易权限申请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r>
              <a:rPr lang="zh-CN" altLang="en-US" sz="16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第一步                    第二步                     第三步                      第四步</a:t>
            </a:r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 </a:t>
            </a:r>
            <a:endParaRPr lang="zh-CN" altLang="en-US" sz="16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sz="16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24860" y="1693545"/>
            <a:ext cx="2151380" cy="33426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00380" y="5558155"/>
            <a:ext cx="215201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选择需要开通的交易编码</a:t>
            </a:r>
            <a:r>
              <a:rPr lang="en-US" altLang="zh-CN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/</a:t>
            </a: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权限，不满足条件的请不要勾选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4" name="下箭头 13"/>
          <p:cNvSpPr/>
          <p:nvPr/>
        </p:nvSpPr>
        <p:spPr>
          <a:xfrm>
            <a:off x="154305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275" y="1693545"/>
            <a:ext cx="2258695" cy="334327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324860" y="5558155"/>
            <a:ext cx="216598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身份证OCR 服务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上传身份证正、反面点击【确定】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884545" y="5410200"/>
            <a:ext cx="263017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OCR 人脸识别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8" name="下箭头 17"/>
          <p:cNvSpPr/>
          <p:nvPr/>
        </p:nvSpPr>
        <p:spPr>
          <a:xfrm>
            <a:off x="4270375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下箭头 18"/>
          <p:cNvSpPr/>
          <p:nvPr/>
        </p:nvSpPr>
        <p:spPr>
          <a:xfrm>
            <a:off x="7035800" y="1470660"/>
            <a:ext cx="208280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下箭头 21"/>
          <p:cNvSpPr/>
          <p:nvPr/>
        </p:nvSpPr>
        <p:spPr>
          <a:xfrm>
            <a:off x="9959340" y="1470660"/>
            <a:ext cx="182245" cy="167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8906510" y="5302885"/>
            <a:ext cx="24307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签署协议，提交申请等待业务办理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" y="1638300"/>
            <a:ext cx="2545080" cy="37719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5225" y="1693545"/>
            <a:ext cx="2529840" cy="355092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681990" y="59690"/>
            <a:ext cx="10982960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四、掌上营业厅业务办理详情介绍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/>
            <a:endParaRPr lang="zh-CN" altLang="en-US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en-US" altLang="zh-CN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en-US" alt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12</a:t>
            </a:r>
            <a:r>
              <a:rPr lang="zh-CN" altLang="en-US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.其他申请——适当性品种交易权限申请</a:t>
            </a:r>
            <a:endParaRPr lang="zh-CN" altLang="en-US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/>
          </a:p>
          <a:p>
            <a:pPr algn="l">
              <a:lnSpc>
                <a:spcPct val="150000"/>
              </a:lnSpc>
            </a:pPr>
            <a:r>
              <a:rPr lang="zh-CN" altLang="en-US" b="1">
                <a:latin typeface="仿宋" panose="02010609060101010101" charset="-122"/>
                <a:ea typeface="仿宋" panose="02010609060101010101" charset="-122"/>
              </a:rPr>
              <a:t>方式一：客户通过我司豁免方式开通适当性品种交易权限，提交此业务申请即可。</a:t>
            </a:r>
            <a:endParaRPr lang="zh-CN" altLang="en-US" b="1">
              <a:latin typeface="仿宋" panose="02010609060101010101" charset="-122"/>
              <a:ea typeface="仿宋" panose="02010609060101010101" charset="-122"/>
            </a:endParaRPr>
          </a:p>
          <a:p>
            <a:pPr algn="l">
              <a:lnSpc>
                <a:spcPct val="150000"/>
              </a:lnSpc>
            </a:pPr>
            <a:endParaRPr lang="zh-CN" altLang="en-US" b="1">
              <a:latin typeface="仿宋" panose="02010609060101010101" charset="-122"/>
              <a:ea typeface="仿宋" panose="02010609060101010101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b="1">
                <a:latin typeface="仿宋" panose="02010609060101010101" charset="-122"/>
                <a:ea typeface="仿宋" panose="02010609060101010101" charset="-122"/>
              </a:rPr>
              <a:t>方式二：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sym typeface="+mn-ea"/>
              </a:rPr>
              <a:t>客户通过其他公司豁免方式开通适当性品种交易权限，提交此业务申请同时还需要提交其他公司的</a:t>
            </a:r>
            <a:endParaRPr lang="zh-CN" altLang="en-US" b="1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b="1">
                <a:latin typeface="仿宋" panose="02010609060101010101" charset="-122"/>
                <a:ea typeface="仿宋" panose="02010609060101010101" charset="-122"/>
                <a:sym typeface="+mn-ea"/>
              </a:rPr>
              <a:t>交易权限证明，可先提交交易权限证明的扫描件办理业务，后续将原件邮寄至总部客服中心。</a:t>
            </a:r>
            <a:endParaRPr lang="zh-CN" altLang="en-US" b="1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b="1">
              <a:latin typeface="仿宋" panose="02010609060101010101" charset="-122"/>
              <a:ea typeface="仿宋" panose="02010609060101010101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b="1">
                <a:latin typeface="仿宋" panose="02010609060101010101" charset="-122"/>
                <a:ea typeface="仿宋" panose="02010609060101010101" charset="-122"/>
              </a:rPr>
              <a:t>方式三：客户通过首次开户方式开通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sym typeface="+mn-ea"/>
              </a:rPr>
              <a:t>适当性品种交易权限，提交此业务申请同时还需要提交《期货交易基础知识测试》成绩单，可先提交成绩单的扫描件办理业务，后续将原件邮寄至总部客服中心。</a:t>
            </a:r>
            <a:endParaRPr lang="en-US" altLang="zh-CN" b="1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16280" y="60325"/>
            <a:ext cx="10471785" cy="3230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四、掌上营业厅业务办理详情介绍</a:t>
            </a:r>
            <a:endParaRPr lang="zh-CN" altLang="en-US" sz="24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en-US" altLang="zh-CN" sz="1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1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13.我的业务</a:t>
            </a:r>
            <a:endParaRPr lang="zh-CN" sz="14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    已提交的业务申请可在【我的业务】中查看办理进度，所有业务审核结果将以短信形式发送至客户预留手机号。</a:t>
            </a:r>
            <a:endParaRPr lang="zh-CN" altLang="en-US" sz="18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endParaRPr lang="zh-CN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6280" y="2122170"/>
            <a:ext cx="2620010" cy="42189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3250" y="2122805"/>
            <a:ext cx="2844165" cy="4100195"/>
          </a:xfrm>
          <a:prstGeom prst="rect">
            <a:avLst/>
          </a:prstGeom>
        </p:spPr>
      </p:pic>
      <p:pic>
        <p:nvPicPr>
          <p:cNvPr id="6" name="图片 5" descr="`LBQFEKC1LZCTHH@WX~Q%A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6560" y="2122805"/>
            <a:ext cx="2992120" cy="346392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33425" y="60960"/>
            <a:ext cx="10454640" cy="40614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四、掌上营业厅业务办理详情介绍</a:t>
            </a:r>
            <a:endParaRPr lang="zh-CN" altLang="en-US" sz="24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en-US" altLang="zh-CN" sz="1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1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14.</a:t>
            </a:r>
            <a:r>
              <a:rPr lang="zh-CN" altLang="en-US" sz="1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报错说明</a:t>
            </a:r>
            <a:endParaRPr lang="zh-CN" sz="14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    1. 在掌上营业厅中选择办理业务时，系统提示：“您尚未完成《适当性评估》，请完成适当性评估后再办理！”部分业务申请需验证客户的适当性评估结果。</a:t>
            </a:r>
            <a:endParaRPr lang="zh-CN" altLang="en-US" sz="18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处理方式：选择金瑞期货</a:t>
            </a:r>
            <a:r>
              <a:rPr lang="en-US" altLang="zh-CN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APP</a:t>
            </a:r>
            <a:r>
              <a:rPr lang="zh-CN" altLang="en-US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或金瑞期货博易</a:t>
            </a:r>
            <a:r>
              <a:rPr lang="en-US" altLang="zh-CN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APP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sym typeface="+mn-ea"/>
              </a:rPr>
              <a:t>“</a:t>
            </a:r>
            <a:r>
              <a:rPr lang="zh-CN" altLang="en-US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网上开户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sym typeface="+mn-ea"/>
              </a:rPr>
              <a:t>”</a:t>
            </a:r>
            <a:r>
              <a:rPr lang="zh-CN" altLang="en-US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——适当性评估，完成适当性评估流程，在收到审核通过提示后再进行业务办理</a:t>
            </a:r>
            <a:endParaRPr lang="zh-CN" altLang="en-US" sz="18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endParaRPr lang="zh-CN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28820" y="2955925"/>
            <a:ext cx="2667000" cy="32232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4970" y="2943860"/>
            <a:ext cx="2985135" cy="3342640"/>
          </a:xfrm>
          <a:prstGeom prst="rect">
            <a:avLst/>
          </a:prstGeom>
        </p:spPr>
      </p:pic>
      <p:pic>
        <p:nvPicPr>
          <p:cNvPr id="7" name="图片 6" descr="V7NA$}(E1$4_ZAO7BBM9[)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240" y="3010535"/>
            <a:ext cx="2771775" cy="320865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81990" y="95250"/>
            <a:ext cx="10506075" cy="35077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四、掌上营业厅业务办理详情介绍</a:t>
            </a:r>
            <a:endParaRPr lang="zh-CN" altLang="en-US" sz="24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1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14.</a:t>
            </a:r>
            <a:r>
              <a:rPr lang="zh-CN" altLang="en-US" sz="1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报错说明</a:t>
            </a:r>
            <a:endParaRPr lang="zh-CN" sz="14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    2. 在掌上营业厅中选择办理业务时，系统提示：“办理该业务需要更换登录方式重新验证，是否立即验证？”办理业务前需要进行账户验证，账户验证方式有两个，适用于不同的业务。</a:t>
            </a:r>
            <a:endParaRPr lang="zh-CN" altLang="en-US" sz="18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    处理方式：点击“稍后再办”，页面将继续处于掌上营业厅界面，可选择其他需要办理的业务，稍后再更换登录方式；点击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sym typeface="+mn-ea"/>
              </a:rPr>
              <a:t>“</a:t>
            </a:r>
            <a:r>
              <a:rPr lang="zh-CN" altLang="en-US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重新验证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sym typeface="+mn-ea"/>
              </a:rPr>
              <a:t>”</a:t>
            </a:r>
            <a:r>
              <a:rPr lang="zh-CN" altLang="en-US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，页面将跳转至账户验证界面，输入相应的验证信息点击验证可继续办理业务。</a:t>
            </a:r>
            <a:endParaRPr lang="zh-CN" altLang="en-US" sz="18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endParaRPr lang="zh-CN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35500" y="3114040"/>
            <a:ext cx="2475865" cy="324866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16280" y="86995"/>
            <a:ext cx="10471785" cy="2538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四、掌上营业厅业务办理详情介绍</a:t>
            </a:r>
            <a:endParaRPr lang="zh-CN" altLang="en-US" sz="24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en-US" altLang="zh-CN" sz="1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1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14.</a:t>
            </a:r>
            <a:r>
              <a:rPr lang="zh-CN" altLang="en-US" sz="1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报错说明</a:t>
            </a:r>
            <a:endParaRPr lang="zh-CN" sz="14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    </a:t>
            </a:r>
            <a:r>
              <a:rPr lang="en-US" altLang="zh-CN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3</a:t>
            </a:r>
            <a:r>
              <a:rPr lang="zh-CN" altLang="en-US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. 在掌上营业厅中选择办理基本信息变更时，系统提示：“您的职业不合格，请重新提示”，部分存量客户存在此类问题，因为职业分类属于旧的分类。</a:t>
            </a:r>
            <a:endParaRPr lang="zh-CN" altLang="en-US" sz="18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    处理方式：点击“确定”</a:t>
            </a:r>
            <a:r>
              <a:rPr lang="en-US" altLang="zh-CN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-“</a:t>
            </a:r>
            <a:r>
              <a:rPr lang="zh-CN" altLang="en-US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职业</a:t>
            </a:r>
            <a:r>
              <a:rPr lang="en-US" altLang="zh-CN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”</a:t>
            </a:r>
            <a:r>
              <a:rPr lang="zh-CN" altLang="en-US" sz="18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，重新选择对应的职业分类，按系统提示继续操作即可。</a:t>
            </a:r>
            <a:endParaRPr lang="zh-CN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95800" y="2546985"/>
            <a:ext cx="3200400" cy="381952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052195" y="434975"/>
            <a:ext cx="975423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/>
              <a:t>      </a:t>
            </a:r>
            <a:endParaRPr lang="en-US" altLang="zh-CN"/>
          </a:p>
          <a:p>
            <a:pPr algn="ctr"/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如有疑问   请联系我们</a:t>
            </a:r>
            <a:endParaRPr lang="en-US" altLang="zh-CN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endParaRPr lang="en-US" altLang="zh-CN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客户服务全国热线电话 (免长途费) 400 888 8208</a:t>
            </a:r>
            <a:endParaRPr lang="zh-CN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zh-CN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36645" y="1911350"/>
            <a:ext cx="4092575" cy="409257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12235" y="1946910"/>
            <a:ext cx="4366895" cy="29641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22910" y="315595"/>
            <a:ext cx="1134618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一、掌上营业厅登录</a:t>
            </a:r>
            <a:endParaRPr lang="zh-CN" altLang="en-US" sz="16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zh-CN" altLang="en-US" sz="1600" b="1"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zh-CN" altLang="en-US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下载方式：（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）应用市场：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iOS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系统 搜索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金瑞期货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               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安卓系统 搜索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金瑞期货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endParaRPr lang="en-US" altLang="zh-CN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</a:t>
            </a:r>
            <a:endParaRPr lang="zh-CN" altLang="en-US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下箭头 4"/>
          <p:cNvSpPr/>
          <p:nvPr/>
        </p:nvSpPr>
        <p:spPr>
          <a:xfrm>
            <a:off x="4122420" y="1935480"/>
            <a:ext cx="365760" cy="3886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下箭头 6"/>
          <p:cNvSpPr/>
          <p:nvPr/>
        </p:nvSpPr>
        <p:spPr>
          <a:xfrm>
            <a:off x="8882380" y="1935480"/>
            <a:ext cx="365760" cy="3886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7225" y="2447290"/>
            <a:ext cx="4178300" cy="32334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6330" y="2324100"/>
            <a:ext cx="3743325" cy="32289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83235" y="204470"/>
            <a:ext cx="1134618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一、掌上营业厅登录</a:t>
            </a:r>
            <a:endParaRPr lang="zh-CN" altLang="en-US" sz="16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zh-CN" altLang="en-US" sz="1600" b="1"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zh-CN" altLang="en-US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下载方式：（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）扫描二维码安装：公司官网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www.jrqh.com.cn——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软件下载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——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手机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——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金瑞期货</a:t>
            </a:r>
            <a:endParaRPr lang="en-US" altLang="zh-CN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</a:t>
            </a:r>
            <a:endParaRPr lang="zh-CN" altLang="en-US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8995" y="1990725"/>
            <a:ext cx="7953375" cy="28765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83235" y="229235"/>
            <a:ext cx="1134618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一、掌上营业厅登录</a:t>
            </a:r>
            <a:endParaRPr lang="zh-CN" altLang="en-US" sz="28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>
              <a:buClrTx/>
              <a:buSzTx/>
              <a:buFontTx/>
            </a:pPr>
            <a:endParaRPr lang="zh-CN" altLang="en-US" sz="2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zh-CN" altLang="en-US" sz="2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方式二、金瑞期货博易APP——掌上营业厅</a:t>
            </a:r>
            <a:endParaRPr lang="zh-CN" altLang="en-US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zh-CN" altLang="en-US" sz="1600" b="1"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zh-CN" altLang="en-US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0" y="1991360"/>
            <a:ext cx="4144645" cy="40589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79730" y="194310"/>
            <a:ext cx="113893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一、掌上营业厅登录</a:t>
            </a:r>
            <a:endParaRPr lang="zh-CN" altLang="en-US" sz="16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zh-CN" altLang="en-US" sz="1600" b="1"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zh-CN" altLang="en-US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下载方式：（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）应用市场：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iOS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系统 搜索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金瑞期货博易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            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安卓系统 搜索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“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金瑞期货博易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”</a:t>
            </a:r>
            <a:endParaRPr lang="zh-CN" altLang="en-US" sz="1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下箭头 4"/>
          <p:cNvSpPr/>
          <p:nvPr/>
        </p:nvSpPr>
        <p:spPr>
          <a:xfrm>
            <a:off x="3703320" y="1640840"/>
            <a:ext cx="365760" cy="3886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9295" y="2277110"/>
            <a:ext cx="3324225" cy="24193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1565" y="2091690"/>
            <a:ext cx="3733800" cy="2533650"/>
          </a:xfrm>
          <a:prstGeom prst="rect">
            <a:avLst/>
          </a:prstGeom>
        </p:spPr>
      </p:pic>
      <p:sp>
        <p:nvSpPr>
          <p:cNvPr id="8" name="下箭头 7"/>
          <p:cNvSpPr/>
          <p:nvPr/>
        </p:nvSpPr>
        <p:spPr>
          <a:xfrm>
            <a:off x="9052560" y="1548130"/>
            <a:ext cx="365760" cy="3886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30530" y="213360"/>
            <a:ext cx="1133856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一、掌上营业厅登录</a:t>
            </a:r>
            <a:endParaRPr lang="zh-CN" altLang="en-US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zh-CN" altLang="en-US" sz="1600" b="1"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zh-CN" altLang="en-US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下载方式：（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）扫描二维码安装：公司官网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www.jrqh.com.cn——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软件下载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——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手机</a:t>
            </a: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——</a:t>
            </a:r>
            <a:r>
              <a:rPr lang="zh-CN" altLang="en-US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金瑞期货博易</a:t>
            </a:r>
            <a:endParaRPr lang="en-US" altLang="zh-CN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r>
              <a:rPr lang="en-US" altLang="zh-CN" sz="1600" b="1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</a:t>
            </a:r>
            <a:endParaRPr lang="zh-CN" altLang="en-US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4110" y="1365250"/>
            <a:ext cx="7705725" cy="50768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83235" y="229235"/>
            <a:ext cx="1134618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一、掌上营业厅登录</a:t>
            </a:r>
            <a:endParaRPr lang="zh-CN" altLang="en-US" sz="28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algn="l">
              <a:buClrTx/>
              <a:buSzTx/>
              <a:buFontTx/>
            </a:pPr>
            <a:endParaRPr lang="zh-CN" altLang="en-US" sz="2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zh-CN" altLang="en-US" sz="2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方式三、微信——小程序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——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搜索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金瑞掌厅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endParaRPr lang="zh-CN" altLang="en-US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zh-CN" altLang="en-US" sz="1600" b="1"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zh-CN" altLang="en-US" sz="1600" b="1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3525" y="2389505"/>
            <a:ext cx="3781425" cy="2362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4658</Words>
  <Application>WPS 演示</Application>
  <PresentationFormat>宽屏</PresentationFormat>
  <Paragraphs>446</Paragraphs>
  <Slides>37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9" baseType="lpstr">
      <vt:lpstr>Arial</vt:lpstr>
      <vt:lpstr>宋体</vt:lpstr>
      <vt:lpstr>Wingdings</vt:lpstr>
      <vt:lpstr>微软雅黑</vt:lpstr>
      <vt:lpstr>思源黑体 CN Bold</vt:lpstr>
      <vt:lpstr>黑体</vt:lpstr>
      <vt:lpstr>仿宋</vt:lpstr>
      <vt:lpstr>Arial Unicode MS</vt:lpstr>
      <vt:lpstr>Calibri</vt:lpstr>
      <vt:lpstr>思源黑体 CN Bold</vt:lpstr>
      <vt:lpstr>方正大黑体_GBK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SYCompany02</dc:creator>
  <cp:lastModifiedBy>张艳</cp:lastModifiedBy>
  <cp:revision>84</cp:revision>
  <dcterms:created xsi:type="dcterms:W3CDTF">2021-05-24T03:43:00Z</dcterms:created>
  <dcterms:modified xsi:type="dcterms:W3CDTF">2026-07-23T07:59:45Z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1C41C57770BD49A499BA9286A28F40B5_13</vt:lpwstr>
  </property>
  <property fmtid="{D5CDD505-2E9C-101B-9397-08002B2CF9AE}" pid="3" name="KSOProductBuildVer">
    <vt:lpwstr>2052-12.1.0.26895</vt:lpwstr>
  </property>
</Properties>
</file>